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Average"/>
      <p:regular r:id="rId60"/>
    </p:embeddedFont>
    <p:embeddedFont>
      <p:font typeface="Oswald"/>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bold.fntdata"/><Relationship Id="rId61" Type="http://schemas.openxmlformats.org/officeDocument/2006/relationships/font" Target="fonts/Oswa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verag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1b31e57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1b31e57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2d3ba5b3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2d3ba5b3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07065640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0706564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1b31e572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1b31e572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1b31e572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1b31e572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1b31e572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1b31e572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1b31e57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1b31e57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1b31e57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1b31e57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1b31e572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1b31e572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1b31e572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1b31e572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0706564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0706564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1b31e572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1b31e572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2d3ba5b3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2d3ba5b3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076ac18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076ac18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1b31e572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1b31e572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1b31e572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1b31e572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1c3c7dac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1c3c7dac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1b31e572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1b31e572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1c8298c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1c8298c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1c8298c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1c8298c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1c8298c3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1c8298c3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1b31e572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1b31e572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2d3ba5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2d3ba5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0706564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0706564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1c3c7dac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1c3c7dac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1c3c7da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1c3c7da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1c3c7da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1c3c7da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2d3ba5b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2d3ba5b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1b31e572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1b31e572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1c3c7dac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1c3c7dac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1c3c7da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1c3c7da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1c3c7dac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1c3c7dac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1b31e572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1b31e572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2d3ba5b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2d3ba5b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0706564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0706564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1c3c7dac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1c3c7dac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1c3c7dac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1c3c7dac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2d3ba5b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2d3ba5b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0706564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0706564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1c3c7dac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1c3c7dac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1c3c7dac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1c3c7dac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2d3ba5b3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2d3ba5b3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07065640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07065640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2d3ba5b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2d3ba5b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076ac18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076ac18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2d3ba5b3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2d3ba5b3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1c3c7dac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1c3c7dac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2d3ba5b3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2d3ba5b3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1c3c7dac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1c3c7dac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2d3ba5b3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2d3ba5b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0706564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0706564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1b31e57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1b31e57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1b31e57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1b31e57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zure.microsoft.com/es-es/overview/what-is-iaas/"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38.png"/><Relationship Id="rId5"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Infrastructure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hould I care?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863238" y="152400"/>
            <a:ext cx="5417536" cy="4838701"/>
          </a:xfrm>
          <a:prstGeom prst="rect">
            <a:avLst/>
          </a:prstGeom>
          <a:noFill/>
          <a:ln>
            <a:noFill/>
          </a:ln>
        </p:spPr>
      </p:pic>
      <p:sp>
        <p:nvSpPr>
          <p:cNvPr id="114" name="Google Shape;114;p22"/>
          <p:cNvSpPr txBox="1"/>
          <p:nvPr>
            <p:ph type="title"/>
          </p:nvPr>
        </p:nvSpPr>
        <p:spPr>
          <a:xfrm>
            <a:off x="311700" y="445025"/>
            <a:ext cx="61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777400" y="114113"/>
            <a:ext cx="7589200" cy="491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¿Donde corre mi </a:t>
            </a:r>
            <a:r>
              <a:rPr lang="en"/>
              <a:t>aplicación</a:t>
            </a:r>
            <a:r>
              <a:rPr lang="en"/>
              <a:t>?</a:t>
            </a:r>
            <a:endParaRPr/>
          </a:p>
        </p:txBody>
      </p:sp>
      <p:sp>
        <p:nvSpPr>
          <p:cNvPr id="125" name="Google Shape;125;p24"/>
          <p:cNvSpPr txBox="1"/>
          <p:nvPr>
            <p:ph idx="1" type="body"/>
          </p:nvPr>
        </p:nvSpPr>
        <p:spPr>
          <a:xfrm>
            <a:off x="311700" y="1152475"/>
            <a:ext cx="8520600" cy="374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F3F3F3"/>
                </a:solidFill>
              </a:rPr>
              <a:t>IaaS</a:t>
            </a:r>
            <a:r>
              <a:rPr lang="en" sz="2400">
                <a:solidFill>
                  <a:srgbClr val="F3F3F3"/>
                </a:solidFill>
              </a:rPr>
              <a:t>: Imaginate armar un Datacenter lleno de servidores “virtual”.</a:t>
            </a:r>
            <a:endParaRPr sz="2400">
              <a:solidFill>
                <a:srgbClr val="F3F3F3"/>
              </a:solidFill>
            </a:endParaRPr>
          </a:p>
          <a:p>
            <a:pPr indent="0" lvl="0" marL="0" rtl="0" algn="l">
              <a:lnSpc>
                <a:spcPct val="100000"/>
              </a:lnSpc>
              <a:spcBef>
                <a:spcPts val="0"/>
              </a:spcBef>
              <a:spcAft>
                <a:spcPts val="0"/>
              </a:spcAft>
              <a:buNone/>
            </a:pPr>
            <a:r>
              <a:rPr lang="en" sz="2400">
                <a:solidFill>
                  <a:srgbClr val="F3F3F3"/>
                </a:solidFill>
              </a:rPr>
              <a:t>(AWS, Azure, Alibaba, GCloud)</a:t>
            </a:r>
            <a:endParaRPr sz="2400">
              <a:solidFill>
                <a:srgbClr val="F3F3F3"/>
              </a:solidFill>
            </a:endParaRPr>
          </a:p>
          <a:p>
            <a:pPr indent="0" lvl="0" marL="0" rtl="0" algn="l">
              <a:lnSpc>
                <a:spcPct val="100000"/>
              </a:lnSpc>
              <a:spcBef>
                <a:spcPts val="0"/>
              </a:spcBef>
              <a:spcAft>
                <a:spcPts val="0"/>
              </a:spcAft>
              <a:buNone/>
            </a:pPr>
            <a:r>
              <a:rPr b="1" lang="en" sz="2400">
                <a:solidFill>
                  <a:srgbClr val="9FC5E8"/>
                </a:solidFill>
              </a:rPr>
              <a:t>PaaS</a:t>
            </a:r>
            <a:r>
              <a:rPr lang="en" sz="2400">
                <a:solidFill>
                  <a:srgbClr val="9FC5E8"/>
                </a:solidFill>
              </a:rPr>
              <a:t>: Instalar y administrar DBs es heavy, prefiero pagar y usar.</a:t>
            </a:r>
            <a:endParaRPr sz="2400">
              <a:solidFill>
                <a:srgbClr val="9FC5E8"/>
              </a:solidFill>
            </a:endParaRPr>
          </a:p>
          <a:p>
            <a:pPr indent="0" lvl="0" marL="0" rtl="0" algn="l">
              <a:lnSpc>
                <a:spcPct val="100000"/>
              </a:lnSpc>
              <a:spcBef>
                <a:spcPts val="0"/>
              </a:spcBef>
              <a:spcAft>
                <a:spcPts val="0"/>
              </a:spcAft>
              <a:buNone/>
            </a:pPr>
            <a:r>
              <a:rPr lang="en" sz="2400">
                <a:solidFill>
                  <a:srgbClr val="9FC5E8"/>
                </a:solidFill>
              </a:rPr>
              <a:t>(RDS en AWS, SQL Database en Azure, Cloud SQL en Gcloud)</a:t>
            </a:r>
            <a:endParaRPr sz="2400">
              <a:solidFill>
                <a:srgbClr val="9FC5E8"/>
              </a:solidFill>
            </a:endParaRPr>
          </a:p>
          <a:p>
            <a:pPr indent="0" lvl="0" marL="0" rtl="0" algn="l">
              <a:lnSpc>
                <a:spcPct val="100000"/>
              </a:lnSpc>
              <a:spcBef>
                <a:spcPts val="0"/>
              </a:spcBef>
              <a:spcAft>
                <a:spcPts val="0"/>
              </a:spcAft>
              <a:buNone/>
            </a:pPr>
            <a:r>
              <a:rPr b="1" lang="en" sz="2400">
                <a:solidFill>
                  <a:schemeClr val="dk1"/>
                </a:solidFill>
              </a:rPr>
              <a:t>SaaS</a:t>
            </a:r>
            <a:r>
              <a:rPr lang="en" sz="2400">
                <a:solidFill>
                  <a:schemeClr val="dk1"/>
                </a:solidFill>
              </a:rPr>
              <a:t>: Dame la aplicación ya funcionando directamente.</a:t>
            </a:r>
            <a:endParaRPr sz="2400">
              <a:solidFill>
                <a:schemeClr val="dk1"/>
              </a:solidFill>
            </a:endParaRPr>
          </a:p>
          <a:p>
            <a:pPr indent="0" lvl="0" marL="0" rtl="0" algn="l">
              <a:lnSpc>
                <a:spcPct val="100000"/>
              </a:lnSpc>
              <a:spcBef>
                <a:spcPts val="0"/>
              </a:spcBef>
              <a:spcAft>
                <a:spcPts val="0"/>
              </a:spcAft>
              <a:buNone/>
            </a:pPr>
            <a:r>
              <a:rPr lang="en" sz="2400">
                <a:solidFill>
                  <a:schemeClr val="dk1"/>
                </a:solidFill>
              </a:rPr>
              <a:t>(GitHub, Gitlab, Trello, Office 365, Google Apps)</a:t>
            </a:r>
            <a:endParaRPr sz="2400">
              <a:solidFill>
                <a:schemeClr val="dk1"/>
              </a:solidFill>
            </a:endParaRPr>
          </a:p>
          <a:p>
            <a:pPr indent="0" lvl="0" marL="0" rtl="0" algn="l">
              <a:lnSpc>
                <a:spcPct val="100000"/>
              </a:lnSpc>
              <a:spcBef>
                <a:spcPts val="0"/>
              </a:spcBef>
              <a:spcAft>
                <a:spcPts val="0"/>
              </a:spcAft>
              <a:buNone/>
            </a:pPr>
            <a:r>
              <a:rPr b="1" lang="en" sz="2400">
                <a:solidFill>
                  <a:srgbClr val="9FC5E8"/>
                </a:solidFill>
              </a:rPr>
              <a:t>On Premise</a:t>
            </a:r>
            <a:r>
              <a:rPr lang="en" sz="2400">
                <a:solidFill>
                  <a:srgbClr val="9FC5E8"/>
                </a:solidFill>
              </a:rPr>
              <a:t>: Baremetal, armar el datacenter fisico. (Casi siempre)</a:t>
            </a:r>
            <a:endParaRPr sz="2400">
              <a:solidFill>
                <a:srgbClr val="9FC5E8"/>
              </a:solidFill>
            </a:endParaRPr>
          </a:p>
          <a:p>
            <a:pPr indent="0" lvl="0" marL="0" rtl="0" algn="l">
              <a:lnSpc>
                <a:spcPct val="100000"/>
              </a:lnSpc>
              <a:spcBef>
                <a:spcPts val="0"/>
              </a:spcBef>
              <a:spcAft>
                <a:spcPts val="0"/>
              </a:spcAft>
              <a:buNone/>
            </a:pPr>
            <a:r>
              <a:rPr lang="en" sz="2400">
                <a:solidFill>
                  <a:srgbClr val="9FC5E8"/>
                </a:solidFill>
              </a:rPr>
              <a:t>(Lista de precios de Servidores y Routers por DM)</a:t>
            </a:r>
            <a:endParaRPr sz="2400">
              <a:solidFill>
                <a:srgbClr val="9FC5E8"/>
              </a:solidFill>
            </a:endParaRPr>
          </a:p>
          <a:p>
            <a:pPr indent="0" lvl="0" marL="0" rtl="0" algn="l">
              <a:lnSpc>
                <a:spcPct val="100000"/>
              </a:lnSpc>
              <a:spcBef>
                <a:spcPts val="0"/>
              </a:spcBef>
              <a:spcAft>
                <a:spcPts val="0"/>
              </a:spcAft>
              <a:buNone/>
            </a:pPr>
            <a:r>
              <a:rPr b="1" lang="en" sz="2400">
                <a:solidFill>
                  <a:schemeClr val="dk1"/>
                </a:solidFill>
              </a:rPr>
              <a:t>Serverless</a:t>
            </a:r>
            <a:r>
              <a:rPr lang="en" sz="2400">
                <a:solidFill>
                  <a:schemeClr val="dk1"/>
                </a:solidFill>
              </a:rPr>
              <a:t>: Publicidad engañosa. Script As A Service.</a:t>
            </a:r>
            <a:endParaRPr sz="2400">
              <a:solidFill>
                <a:schemeClr val="dk1"/>
              </a:solidFill>
            </a:endParaRPr>
          </a:p>
          <a:p>
            <a:pPr indent="0" lvl="0" marL="0" rtl="0" algn="l">
              <a:spcBef>
                <a:spcPts val="0"/>
              </a:spcBef>
              <a:spcAft>
                <a:spcPts val="1600"/>
              </a:spcAft>
              <a:buNone/>
            </a:pPr>
            <a:r>
              <a:rPr lang="en" sz="2200">
                <a:solidFill>
                  <a:schemeClr val="dk1"/>
                </a:solidFill>
              </a:rPr>
              <a:t>(Lambda en AWS, Functions en Azure, Cloud Functions en Gcloud)</a:t>
            </a:r>
            <a:endParaRPr sz="2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nvSpPr>
        <p:spPr>
          <a:xfrm>
            <a:off x="755350" y="4639950"/>
            <a:ext cx="7862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https://azure.microsoft.com/es-es/overview/what-is-iaas/</a:t>
            </a:r>
            <a:endParaRPr>
              <a:latin typeface="Average"/>
              <a:ea typeface="Average"/>
              <a:cs typeface="Average"/>
              <a:sym typeface="Average"/>
            </a:endParaRPr>
          </a:p>
        </p:txBody>
      </p:sp>
      <p:pic>
        <p:nvPicPr>
          <p:cNvPr id="131" name="Google Shape;131;p25"/>
          <p:cNvPicPr preferRelativeResize="0"/>
          <p:nvPr/>
        </p:nvPicPr>
        <p:blipFill>
          <a:blip r:embed="rId4">
            <a:alphaModFix/>
          </a:blip>
          <a:stretch>
            <a:fillRect/>
          </a:stretch>
        </p:blipFill>
        <p:spPr>
          <a:xfrm>
            <a:off x="152400" y="996275"/>
            <a:ext cx="8839201" cy="31509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a:t>
            </a:r>
            <a:endParaRPr/>
          </a:p>
        </p:txBody>
      </p:sp>
      <p:pic>
        <p:nvPicPr>
          <p:cNvPr id="137" name="Google Shape;137;p26"/>
          <p:cNvPicPr preferRelativeResize="0"/>
          <p:nvPr/>
        </p:nvPicPr>
        <p:blipFill>
          <a:blip r:embed="rId3">
            <a:alphaModFix/>
          </a:blip>
          <a:stretch>
            <a:fillRect/>
          </a:stretch>
        </p:blipFill>
        <p:spPr>
          <a:xfrm>
            <a:off x="1894363" y="1017725"/>
            <a:ext cx="5355283"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a:t>
            </a:r>
            <a:endParaRPr/>
          </a:p>
        </p:txBody>
      </p:sp>
      <p:pic>
        <p:nvPicPr>
          <p:cNvPr id="143" name="Google Shape;143;p27"/>
          <p:cNvPicPr preferRelativeResize="0"/>
          <p:nvPr/>
        </p:nvPicPr>
        <p:blipFill>
          <a:blip r:embed="rId3">
            <a:alphaModFix/>
          </a:blip>
          <a:stretch>
            <a:fillRect/>
          </a:stretch>
        </p:blipFill>
        <p:spPr>
          <a:xfrm>
            <a:off x="1175575" y="1017725"/>
            <a:ext cx="6792845"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IaaS</a:t>
            </a:r>
            <a:endParaRPr/>
          </a:p>
        </p:txBody>
      </p:sp>
      <p:pic>
        <p:nvPicPr>
          <p:cNvPr id="149" name="Google Shape;149;p28"/>
          <p:cNvPicPr preferRelativeResize="0"/>
          <p:nvPr/>
        </p:nvPicPr>
        <p:blipFill>
          <a:blip r:embed="rId3">
            <a:alphaModFix/>
          </a:blip>
          <a:stretch>
            <a:fillRect/>
          </a:stretch>
        </p:blipFill>
        <p:spPr>
          <a:xfrm>
            <a:off x="518113" y="1017725"/>
            <a:ext cx="8107780"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PaaS</a:t>
            </a:r>
            <a:endParaRPr/>
          </a:p>
        </p:txBody>
      </p:sp>
      <p:pic>
        <p:nvPicPr>
          <p:cNvPr id="155" name="Google Shape;155;p29"/>
          <p:cNvPicPr preferRelativeResize="0"/>
          <p:nvPr/>
        </p:nvPicPr>
        <p:blipFill>
          <a:blip r:embed="rId3">
            <a:alphaModFix/>
          </a:blip>
          <a:stretch>
            <a:fillRect/>
          </a:stretch>
        </p:blipFill>
        <p:spPr>
          <a:xfrm>
            <a:off x="2216725" y="247213"/>
            <a:ext cx="4710549" cy="464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SaaS</a:t>
            </a:r>
            <a:endParaRPr/>
          </a:p>
        </p:txBody>
      </p:sp>
      <p:pic>
        <p:nvPicPr>
          <p:cNvPr id="161" name="Google Shape;161;p30"/>
          <p:cNvPicPr preferRelativeResize="0"/>
          <p:nvPr/>
        </p:nvPicPr>
        <p:blipFill>
          <a:blip r:embed="rId3">
            <a:alphaModFix/>
          </a:blip>
          <a:stretch>
            <a:fillRect/>
          </a:stretch>
        </p:blipFill>
        <p:spPr>
          <a:xfrm>
            <a:off x="1483225" y="445025"/>
            <a:ext cx="6619277" cy="4525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Premise (Casi siempre)</a:t>
            </a:r>
            <a:endParaRPr/>
          </a:p>
        </p:txBody>
      </p:sp>
      <p:pic>
        <p:nvPicPr>
          <p:cNvPr id="167" name="Google Shape;167;p31"/>
          <p:cNvPicPr preferRelativeResize="0"/>
          <p:nvPr/>
        </p:nvPicPr>
        <p:blipFill>
          <a:blip r:embed="rId3">
            <a:alphaModFix/>
          </a:blip>
          <a:stretch>
            <a:fillRect/>
          </a:stretch>
        </p:blipFill>
        <p:spPr>
          <a:xfrm>
            <a:off x="1697000" y="1017725"/>
            <a:ext cx="5750010"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Jorge Abreu - DevOps/SRE at Elementum</a:t>
            </a:r>
            <a:endParaRPr/>
          </a:p>
        </p:txBody>
      </p:sp>
      <p:sp>
        <p:nvSpPr>
          <p:cNvPr id="66" name="Google Shape;66;p14"/>
          <p:cNvSpPr txBox="1"/>
          <p:nvPr>
            <p:ph idx="1" type="body"/>
          </p:nvPr>
        </p:nvSpPr>
        <p:spPr>
          <a:xfrm>
            <a:off x="311700" y="1152475"/>
            <a:ext cx="8520600" cy="380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Trabajo en IT “técnicamente” desde los 12 años. Sysadmin hace 8 años +-.</a:t>
            </a:r>
            <a:endParaRPr/>
          </a:p>
          <a:p>
            <a:pPr indent="-342900" lvl="0" marL="457200" rtl="0" algn="l">
              <a:spcBef>
                <a:spcPts val="0"/>
              </a:spcBef>
              <a:spcAft>
                <a:spcPts val="0"/>
              </a:spcAft>
              <a:buClr>
                <a:srgbClr val="9FC5E8"/>
              </a:buClr>
              <a:buSzPts val="1800"/>
              <a:buChar char="●"/>
            </a:pPr>
            <a:r>
              <a:rPr lang="en">
                <a:solidFill>
                  <a:srgbClr val="9FC5E8"/>
                </a:solidFill>
              </a:rPr>
              <a:t>Wikipedista.</a:t>
            </a:r>
            <a:endParaRPr>
              <a:solidFill>
                <a:srgbClr val="9FC5E8"/>
              </a:solidFill>
            </a:endParaRPr>
          </a:p>
          <a:p>
            <a:pPr indent="-342900" lvl="0" marL="457200" rtl="0" algn="l">
              <a:spcBef>
                <a:spcPts val="0"/>
              </a:spcBef>
              <a:spcAft>
                <a:spcPts val="0"/>
              </a:spcAft>
              <a:buSzPts val="1800"/>
              <a:buChar char="●"/>
            </a:pPr>
            <a:r>
              <a:rPr lang="en"/>
              <a:t>Vocal en Wikimedia Argentina.</a:t>
            </a:r>
            <a:endParaRPr/>
          </a:p>
          <a:p>
            <a:pPr indent="-342900" lvl="0" marL="457200" rtl="0" algn="l">
              <a:spcBef>
                <a:spcPts val="0"/>
              </a:spcBef>
              <a:spcAft>
                <a:spcPts val="0"/>
              </a:spcAft>
              <a:buClr>
                <a:srgbClr val="9FC5E8"/>
              </a:buClr>
              <a:buSzPts val="1800"/>
              <a:buChar char="●"/>
            </a:pPr>
            <a:r>
              <a:rPr lang="en">
                <a:solidFill>
                  <a:srgbClr val="9FC5E8"/>
                </a:solidFill>
              </a:rPr>
              <a:t>Particípo del podcast “Polémica en /var”.</a:t>
            </a:r>
            <a:endParaRPr>
              <a:solidFill>
                <a:srgbClr val="9FC5E8"/>
              </a:solidFill>
            </a:endParaRPr>
          </a:p>
          <a:p>
            <a:pPr indent="-342900" lvl="0" marL="457200" rtl="0" algn="l">
              <a:spcBef>
                <a:spcPts val="0"/>
              </a:spcBef>
              <a:spcAft>
                <a:spcPts val="0"/>
              </a:spcAft>
              <a:buSzPts val="1800"/>
              <a:buChar char="●"/>
            </a:pPr>
            <a:r>
              <a:rPr lang="en"/>
              <a:t>Fundamentalista de Hackers del ‘95.</a:t>
            </a:r>
            <a:endParaRPr/>
          </a:p>
          <a:p>
            <a:pPr indent="-342900" lvl="0" marL="457200" rtl="0" algn="l">
              <a:spcBef>
                <a:spcPts val="0"/>
              </a:spcBef>
              <a:spcAft>
                <a:spcPts val="0"/>
              </a:spcAft>
              <a:buClr>
                <a:srgbClr val="9FC5E8"/>
              </a:buClr>
              <a:buSzPts val="1800"/>
              <a:buChar char="●"/>
            </a:pPr>
            <a:r>
              <a:rPr lang="en">
                <a:solidFill>
                  <a:srgbClr val="9FC5E8"/>
                </a:solidFill>
              </a:rPr>
              <a:t>Fundamentalista de ST Voyager.</a:t>
            </a:r>
            <a:endParaRPr>
              <a:solidFill>
                <a:srgbClr val="9FC5E8"/>
              </a:solidFill>
            </a:endParaRPr>
          </a:p>
          <a:p>
            <a:pPr indent="0" lvl="0" marL="457200" rtl="0" algn="l">
              <a:spcBef>
                <a:spcPts val="1600"/>
              </a:spcBef>
              <a:spcAft>
                <a:spcPts val="1600"/>
              </a:spcAft>
              <a:buNone/>
            </a:pPr>
            <a:r>
              <a:t/>
            </a:r>
            <a:endParaRPr>
              <a:solidFill>
                <a:srgbClr val="9FC5E8"/>
              </a:solidFill>
            </a:endParaRPr>
          </a:p>
        </p:txBody>
      </p:sp>
      <p:pic>
        <p:nvPicPr>
          <p:cNvPr id="67" name="Google Shape;67;p14"/>
          <p:cNvPicPr preferRelativeResize="0"/>
          <p:nvPr/>
        </p:nvPicPr>
        <p:blipFill>
          <a:blip r:embed="rId3">
            <a:alphaModFix/>
          </a:blip>
          <a:stretch>
            <a:fillRect/>
          </a:stretch>
        </p:blipFill>
        <p:spPr>
          <a:xfrm>
            <a:off x="4475125" y="2510475"/>
            <a:ext cx="4211775" cy="2375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a:t>
            </a:r>
            <a:endParaRPr/>
          </a:p>
        </p:txBody>
      </p:sp>
      <p:pic>
        <p:nvPicPr>
          <p:cNvPr id="173" name="Google Shape;173;p32"/>
          <p:cNvPicPr preferRelativeResize="0"/>
          <p:nvPr/>
        </p:nvPicPr>
        <p:blipFill>
          <a:blip r:embed="rId3">
            <a:alphaModFix/>
          </a:blip>
          <a:stretch>
            <a:fillRect/>
          </a:stretch>
        </p:blipFill>
        <p:spPr>
          <a:xfrm>
            <a:off x="152400" y="1170125"/>
            <a:ext cx="6223598" cy="3820976"/>
          </a:xfrm>
          <a:prstGeom prst="rect">
            <a:avLst/>
          </a:prstGeom>
          <a:noFill/>
          <a:ln>
            <a:noFill/>
          </a:ln>
        </p:spPr>
      </p:pic>
      <p:pic>
        <p:nvPicPr>
          <p:cNvPr id="174" name="Google Shape;174;p32"/>
          <p:cNvPicPr preferRelativeResize="0"/>
          <p:nvPr/>
        </p:nvPicPr>
        <p:blipFill>
          <a:blip r:embed="rId4">
            <a:alphaModFix/>
          </a:blip>
          <a:stretch>
            <a:fillRect/>
          </a:stretch>
        </p:blipFill>
        <p:spPr>
          <a:xfrm>
            <a:off x="6376000" y="0"/>
            <a:ext cx="2768000" cy="17414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162738" y="102563"/>
            <a:ext cx="8818525" cy="493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Redes Publicas - Redes Privadas - Subredes</a:t>
            </a:r>
            <a:endParaRPr/>
          </a:p>
        </p:txBody>
      </p:sp>
      <p:sp>
        <p:nvSpPr>
          <p:cNvPr id="185" name="Google Shape;18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VPC / DMZs / DCs</a:t>
            </a:r>
            <a:r>
              <a:rPr lang="en" sz="2400">
                <a:solidFill>
                  <a:srgbClr val="FFFFFF"/>
                </a:solidFill>
              </a:rPr>
              <a:t>: Nube Privada Virtual / Red perimetral es una red local que se ubica entre la red interna de una organización y una red externa, generalmente en Internet..</a:t>
            </a:r>
            <a:endParaRPr sz="2400">
              <a:solidFill>
                <a:srgbClr val="FFFFFF"/>
              </a:solidFill>
            </a:endParaRPr>
          </a:p>
          <a:p>
            <a:pPr indent="0" lvl="0" marL="0" rtl="0" algn="l">
              <a:spcBef>
                <a:spcPts val="1600"/>
              </a:spcBef>
              <a:spcAft>
                <a:spcPts val="0"/>
              </a:spcAft>
              <a:buNone/>
            </a:pPr>
            <a:r>
              <a:rPr b="1" lang="en" sz="2400">
                <a:solidFill>
                  <a:srgbClr val="9FC5E8"/>
                </a:solidFill>
              </a:rPr>
              <a:t>Public Subnet</a:t>
            </a:r>
            <a:r>
              <a:rPr lang="en" sz="2400">
                <a:solidFill>
                  <a:srgbClr val="9FC5E8"/>
                </a:solidFill>
              </a:rPr>
              <a:t>: Red que permite las conexiones DESDE internet.</a:t>
            </a:r>
            <a:endParaRPr sz="2400">
              <a:solidFill>
                <a:srgbClr val="9FC5E8"/>
              </a:solidFill>
            </a:endParaRPr>
          </a:p>
          <a:p>
            <a:pPr indent="0" lvl="0" marL="0" rtl="0" algn="l">
              <a:spcBef>
                <a:spcPts val="1600"/>
              </a:spcBef>
              <a:spcAft>
                <a:spcPts val="1600"/>
              </a:spcAft>
              <a:buNone/>
            </a:pPr>
            <a:r>
              <a:rPr b="1" lang="en" sz="2400">
                <a:solidFill>
                  <a:srgbClr val="FFFFFF"/>
                </a:solidFill>
              </a:rPr>
              <a:t>Private Subnet</a:t>
            </a:r>
            <a:r>
              <a:rPr lang="en" sz="2400">
                <a:solidFill>
                  <a:srgbClr val="FFFFFF"/>
                </a:solidFill>
              </a:rPr>
              <a:t>: Red que solo permite la SALIDA hacia internet, pero solo entradas locales.</a:t>
            </a:r>
            <a:endParaRPr sz="24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5"/>
          <p:cNvPicPr preferRelativeResize="0"/>
          <p:nvPr/>
        </p:nvPicPr>
        <p:blipFill>
          <a:blip r:embed="rId3">
            <a:alphaModFix/>
          </a:blip>
          <a:stretch>
            <a:fillRect/>
          </a:stretch>
        </p:blipFill>
        <p:spPr>
          <a:xfrm>
            <a:off x="147763" y="536600"/>
            <a:ext cx="8848475" cy="407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Arquitecturas Clásicas (Despues vemos en detalle)</a:t>
            </a:r>
            <a:endParaRPr/>
          </a:p>
        </p:txBody>
      </p:sp>
      <p:pic>
        <p:nvPicPr>
          <p:cNvPr id="196" name="Google Shape;196;p36"/>
          <p:cNvPicPr preferRelativeResize="0"/>
          <p:nvPr/>
        </p:nvPicPr>
        <p:blipFill>
          <a:blip r:embed="rId3">
            <a:alphaModFix/>
          </a:blip>
          <a:stretch>
            <a:fillRect/>
          </a:stretch>
        </p:blipFill>
        <p:spPr>
          <a:xfrm>
            <a:off x="0" y="1170125"/>
            <a:ext cx="9144002" cy="369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7"/>
          <p:cNvPicPr preferRelativeResize="0"/>
          <p:nvPr/>
        </p:nvPicPr>
        <p:blipFill>
          <a:blip r:embed="rId3">
            <a:alphaModFix/>
          </a:blip>
          <a:stretch>
            <a:fillRect/>
          </a:stretch>
        </p:blipFill>
        <p:spPr>
          <a:xfrm>
            <a:off x="1673600" y="38550"/>
            <a:ext cx="5796800" cy="506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DNS</a:t>
            </a:r>
            <a:endParaRPr/>
          </a:p>
        </p:txBody>
      </p:sp>
      <p:sp>
        <p:nvSpPr>
          <p:cNvPr id="207" name="Google Shape;207;p38"/>
          <p:cNvSpPr txBox="1"/>
          <p:nvPr>
            <p:ph idx="1" type="body"/>
          </p:nvPr>
        </p:nvSpPr>
        <p:spPr>
          <a:xfrm>
            <a:off x="311700" y="1152475"/>
            <a:ext cx="8520600" cy="103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 sistema de nombres de dominio (Domain Name System o DNS, por sus siglas en inglés)​ es un sistema de nomenclatura jerárquico descentralizado para dispositivos conectados a redes IP como Internet o una red privada. </a:t>
            </a:r>
            <a:endParaRPr/>
          </a:p>
        </p:txBody>
      </p:sp>
      <p:pic>
        <p:nvPicPr>
          <p:cNvPr id="208" name="Google Shape;208;p38"/>
          <p:cNvPicPr preferRelativeResize="0"/>
          <p:nvPr/>
        </p:nvPicPr>
        <p:blipFill>
          <a:blip r:embed="rId3">
            <a:alphaModFix/>
          </a:blip>
          <a:stretch>
            <a:fillRect/>
          </a:stretch>
        </p:blipFill>
        <p:spPr>
          <a:xfrm>
            <a:off x="2662225" y="2186100"/>
            <a:ext cx="3819525" cy="2857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 - No se asusten</a:t>
            </a:r>
            <a:endParaRPr/>
          </a:p>
        </p:txBody>
      </p:sp>
      <p:pic>
        <p:nvPicPr>
          <p:cNvPr id="214" name="Google Shape;214;p39"/>
          <p:cNvPicPr preferRelativeResize="0"/>
          <p:nvPr/>
        </p:nvPicPr>
        <p:blipFill>
          <a:blip r:embed="rId3">
            <a:alphaModFix/>
          </a:blip>
          <a:stretch>
            <a:fillRect/>
          </a:stretch>
        </p:blipFill>
        <p:spPr>
          <a:xfrm>
            <a:off x="125850" y="1192725"/>
            <a:ext cx="8892301" cy="331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0"/>
          <p:cNvSpPr txBox="1"/>
          <p:nvPr/>
        </p:nvSpPr>
        <p:spPr>
          <a:xfrm>
            <a:off x="346425" y="4763675"/>
            <a:ext cx="49326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latin typeface="Average"/>
                <a:ea typeface="Average"/>
                <a:cs typeface="Average"/>
                <a:sym typeface="Average"/>
              </a:rPr>
              <a:t>Ref: https://es.wikipedia.org/wiki/Protocolo_de_transferencia_de_hipertexto</a:t>
            </a:r>
            <a:endParaRPr sz="1000">
              <a:solidFill>
                <a:srgbClr val="EFEFEF"/>
              </a:solidFill>
              <a:latin typeface="Average"/>
              <a:ea typeface="Average"/>
              <a:cs typeface="Average"/>
              <a:sym typeface="Average"/>
            </a:endParaRPr>
          </a:p>
        </p:txBody>
      </p:sp>
      <p:pic>
        <p:nvPicPr>
          <p:cNvPr id="220" name="Google Shape;220;p40"/>
          <p:cNvPicPr preferRelativeResize="0"/>
          <p:nvPr/>
        </p:nvPicPr>
        <p:blipFill>
          <a:blip r:embed="rId3">
            <a:alphaModFix/>
          </a:blip>
          <a:stretch>
            <a:fillRect/>
          </a:stretch>
        </p:blipFill>
        <p:spPr>
          <a:xfrm>
            <a:off x="835463" y="105425"/>
            <a:ext cx="7473064" cy="4611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Server - Apache / Nginx / Etc...</a:t>
            </a:r>
            <a:endParaRPr/>
          </a:p>
        </p:txBody>
      </p:sp>
      <p:pic>
        <p:nvPicPr>
          <p:cNvPr id="226" name="Google Shape;226;p41"/>
          <p:cNvPicPr preferRelativeResize="0"/>
          <p:nvPr/>
        </p:nvPicPr>
        <p:blipFill>
          <a:blip r:embed="rId3">
            <a:alphaModFix/>
          </a:blip>
          <a:stretch>
            <a:fillRect/>
          </a:stretch>
        </p:blipFill>
        <p:spPr>
          <a:xfrm>
            <a:off x="3946100" y="2992725"/>
            <a:ext cx="5120850" cy="2079800"/>
          </a:xfrm>
          <a:prstGeom prst="rect">
            <a:avLst/>
          </a:prstGeom>
          <a:noFill/>
          <a:ln>
            <a:noFill/>
          </a:ln>
        </p:spPr>
      </p:pic>
      <p:pic>
        <p:nvPicPr>
          <p:cNvPr id="227" name="Google Shape;227;p41"/>
          <p:cNvPicPr preferRelativeResize="0"/>
          <p:nvPr/>
        </p:nvPicPr>
        <p:blipFill>
          <a:blip r:embed="rId4">
            <a:alphaModFix/>
          </a:blip>
          <a:stretch>
            <a:fillRect/>
          </a:stretch>
        </p:blipFill>
        <p:spPr>
          <a:xfrm>
            <a:off x="30125" y="1017724"/>
            <a:ext cx="6328699" cy="1859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Polemica en /var - Youtube, Spotify, iTunes, licuadoras, Etc...</a:t>
            </a:r>
            <a:endParaRPr/>
          </a:p>
        </p:txBody>
      </p:sp>
      <p:pic>
        <p:nvPicPr>
          <p:cNvPr id="73" name="Google Shape;73;p15"/>
          <p:cNvPicPr preferRelativeResize="0"/>
          <p:nvPr/>
        </p:nvPicPr>
        <p:blipFill>
          <a:blip r:embed="rId3">
            <a:alphaModFix/>
          </a:blip>
          <a:stretch>
            <a:fillRect/>
          </a:stretch>
        </p:blipFill>
        <p:spPr>
          <a:xfrm>
            <a:off x="1713038" y="1017725"/>
            <a:ext cx="5717914" cy="38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42"/>
          <p:cNvPicPr preferRelativeResize="0"/>
          <p:nvPr/>
        </p:nvPicPr>
        <p:blipFill>
          <a:blip r:embed="rId3">
            <a:alphaModFix/>
          </a:blip>
          <a:stretch>
            <a:fillRect/>
          </a:stretch>
        </p:blipFill>
        <p:spPr>
          <a:xfrm>
            <a:off x="227650" y="130225"/>
            <a:ext cx="8688700" cy="488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¿Probaste borrando la caché?</a:t>
            </a:r>
            <a:endParaRPr/>
          </a:p>
        </p:txBody>
      </p:sp>
      <p:sp>
        <p:nvSpPr>
          <p:cNvPr id="238" name="Google Shape;23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rPr>
              <a:t>CDN: Una red de distribución de contenidos (content delivery network en inglés) es una red superpuesta de computadoras que contienen copias de datos, colocados en varios puntos de una red con el fin de maximizar el ancho de banda.</a:t>
            </a:r>
            <a:endParaRPr sz="2400">
              <a:solidFill>
                <a:schemeClr val="dk1"/>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lang="en" sz="2400">
                <a:solidFill>
                  <a:srgbClr val="9FC5E8"/>
                </a:solidFill>
              </a:rPr>
              <a:t>Varnish: Es un acelerador de aplicaciones web, también conocido como caché de proxy HTTP inversa. Se instala delante de cualquier servidor HTTP y se configura para almacenar en el caché del servidor una copia del recurso solicitado.</a:t>
            </a:r>
            <a:endParaRPr sz="2400">
              <a:solidFill>
                <a:srgbClr val="9FC5E8"/>
              </a:solidFill>
            </a:endParaRPr>
          </a:p>
          <a:p>
            <a:pPr indent="0" lvl="0" marL="0" rtl="0" algn="l">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 Tools</a:t>
            </a:r>
            <a:endParaRPr/>
          </a:p>
        </p:txBody>
      </p:sp>
      <p:pic>
        <p:nvPicPr>
          <p:cNvPr id="244" name="Google Shape;244;p44"/>
          <p:cNvPicPr preferRelativeResize="0"/>
          <p:nvPr/>
        </p:nvPicPr>
        <p:blipFill>
          <a:blip r:embed="rId3">
            <a:alphaModFix/>
          </a:blip>
          <a:stretch>
            <a:fillRect/>
          </a:stretch>
        </p:blipFill>
        <p:spPr>
          <a:xfrm>
            <a:off x="157413" y="1017725"/>
            <a:ext cx="8829170" cy="3973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45"/>
          <p:cNvPicPr preferRelativeResize="0"/>
          <p:nvPr/>
        </p:nvPicPr>
        <p:blipFill>
          <a:blip r:embed="rId3">
            <a:alphaModFix/>
          </a:blip>
          <a:stretch>
            <a:fillRect/>
          </a:stretch>
        </p:blipFill>
        <p:spPr>
          <a:xfrm>
            <a:off x="152400" y="152400"/>
            <a:ext cx="8903650" cy="1430225"/>
          </a:xfrm>
          <a:prstGeom prst="rect">
            <a:avLst/>
          </a:prstGeom>
          <a:noFill/>
          <a:ln>
            <a:noFill/>
          </a:ln>
        </p:spPr>
      </p:pic>
      <p:pic>
        <p:nvPicPr>
          <p:cNvPr id="250" name="Google Shape;250;p45"/>
          <p:cNvPicPr preferRelativeResize="0"/>
          <p:nvPr/>
        </p:nvPicPr>
        <p:blipFill>
          <a:blip r:embed="rId4">
            <a:alphaModFix/>
          </a:blip>
          <a:stretch>
            <a:fillRect/>
          </a:stretch>
        </p:blipFill>
        <p:spPr>
          <a:xfrm>
            <a:off x="152400" y="1735025"/>
            <a:ext cx="8903650" cy="30984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46"/>
          <p:cNvPicPr preferRelativeResize="0"/>
          <p:nvPr/>
        </p:nvPicPr>
        <p:blipFill>
          <a:blip r:embed="rId3">
            <a:alphaModFix/>
          </a:blip>
          <a:stretch>
            <a:fillRect/>
          </a:stretch>
        </p:blipFill>
        <p:spPr>
          <a:xfrm>
            <a:off x="166363" y="583363"/>
            <a:ext cx="8811275" cy="3976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7"/>
          <p:cNvPicPr preferRelativeResize="0"/>
          <p:nvPr/>
        </p:nvPicPr>
        <p:blipFill>
          <a:blip r:embed="rId3">
            <a:alphaModFix/>
          </a:blip>
          <a:stretch>
            <a:fillRect/>
          </a:stretch>
        </p:blipFill>
        <p:spPr>
          <a:xfrm>
            <a:off x="1541763" y="121525"/>
            <a:ext cx="6060475" cy="4900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¿Sobre qué estamos corriendo?</a:t>
            </a:r>
            <a:endParaRPr/>
          </a:p>
        </p:txBody>
      </p:sp>
      <p:sp>
        <p:nvSpPr>
          <p:cNvPr id="266" name="Google Shape;26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Bare metal</a:t>
            </a:r>
            <a:r>
              <a:rPr lang="en"/>
              <a:t>: Servidor físico, en la empresa misma u otra locación. Uno o más servicios.</a:t>
            </a:r>
            <a:endParaRPr/>
          </a:p>
          <a:p>
            <a:pPr indent="0" lvl="0" marL="0" rtl="0" algn="l">
              <a:spcBef>
                <a:spcPts val="1600"/>
              </a:spcBef>
              <a:spcAft>
                <a:spcPts val="0"/>
              </a:spcAft>
              <a:buNone/>
            </a:pPr>
            <a:r>
              <a:rPr b="1" lang="en">
                <a:solidFill>
                  <a:srgbClr val="9FC5E8"/>
                </a:solidFill>
              </a:rPr>
              <a:t>Máquinas Virtuales</a:t>
            </a:r>
            <a:r>
              <a:rPr lang="en">
                <a:solidFill>
                  <a:srgbClr val="9FC5E8"/>
                </a:solidFill>
              </a:rPr>
              <a:t>: </a:t>
            </a:r>
            <a:r>
              <a:rPr lang="en">
                <a:solidFill>
                  <a:srgbClr val="9FC5E8"/>
                </a:solidFill>
              </a:rPr>
              <a:t>Servidor virtual, en la empresa misma u otra locación. Uno o más servicios.</a:t>
            </a:r>
            <a:endParaRPr>
              <a:solidFill>
                <a:srgbClr val="9FC5E8"/>
              </a:solidFill>
            </a:endParaRPr>
          </a:p>
          <a:p>
            <a:pPr indent="0" lvl="0" marL="0" rtl="0" algn="l">
              <a:spcBef>
                <a:spcPts val="1600"/>
              </a:spcBef>
              <a:spcAft>
                <a:spcPts val="0"/>
              </a:spcAft>
              <a:buNone/>
            </a:pPr>
            <a:r>
              <a:rPr b="1" lang="en"/>
              <a:t>Containers</a:t>
            </a:r>
            <a:r>
              <a:rPr lang="en"/>
              <a:t>: Minima unidad. El más conocido: Docker</a:t>
            </a:r>
            <a:endParaRPr/>
          </a:p>
          <a:p>
            <a:pPr indent="0" lvl="0" marL="0" rtl="0" algn="l">
              <a:spcBef>
                <a:spcPts val="1600"/>
              </a:spcBef>
              <a:spcAft>
                <a:spcPts val="1600"/>
              </a:spcAft>
              <a:buNone/>
            </a:pPr>
            <a:r>
              <a:rPr b="1" lang="en">
                <a:solidFill>
                  <a:srgbClr val="9FC5E8"/>
                </a:solidFill>
              </a:rPr>
              <a:t>Containers Orquestados</a:t>
            </a:r>
            <a:r>
              <a:rPr lang="en">
                <a:solidFill>
                  <a:srgbClr val="9FC5E8"/>
                </a:solidFill>
              </a:rPr>
              <a:t>: Containers distribuidos en varios nodos con diversos servicios que se comunican entre sí.</a:t>
            </a:r>
            <a:endParaRPr>
              <a:solidFill>
                <a:srgbClr val="9FC5E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Bare metal / Virtual Machine</a:t>
            </a:r>
            <a:endParaRPr/>
          </a:p>
        </p:txBody>
      </p:sp>
      <p:pic>
        <p:nvPicPr>
          <p:cNvPr id="272" name="Google Shape;272;p49"/>
          <p:cNvPicPr preferRelativeResize="0"/>
          <p:nvPr/>
        </p:nvPicPr>
        <p:blipFill>
          <a:blip r:embed="rId3">
            <a:alphaModFix/>
          </a:blip>
          <a:stretch>
            <a:fillRect/>
          </a:stretch>
        </p:blipFill>
        <p:spPr>
          <a:xfrm>
            <a:off x="152400" y="1170125"/>
            <a:ext cx="4322075" cy="1135675"/>
          </a:xfrm>
          <a:prstGeom prst="rect">
            <a:avLst/>
          </a:prstGeom>
          <a:noFill/>
          <a:ln>
            <a:noFill/>
          </a:ln>
        </p:spPr>
      </p:pic>
      <p:pic>
        <p:nvPicPr>
          <p:cNvPr id="273" name="Google Shape;273;p49"/>
          <p:cNvPicPr preferRelativeResize="0"/>
          <p:nvPr/>
        </p:nvPicPr>
        <p:blipFill>
          <a:blip r:embed="rId4">
            <a:alphaModFix/>
          </a:blip>
          <a:stretch>
            <a:fillRect/>
          </a:stretch>
        </p:blipFill>
        <p:spPr>
          <a:xfrm>
            <a:off x="5393875" y="62300"/>
            <a:ext cx="3267075" cy="2593953"/>
          </a:xfrm>
          <a:prstGeom prst="rect">
            <a:avLst/>
          </a:prstGeom>
          <a:noFill/>
          <a:ln>
            <a:noFill/>
          </a:ln>
        </p:spPr>
      </p:pic>
      <p:pic>
        <p:nvPicPr>
          <p:cNvPr id="274" name="Google Shape;274;p49"/>
          <p:cNvPicPr preferRelativeResize="0"/>
          <p:nvPr/>
        </p:nvPicPr>
        <p:blipFill>
          <a:blip r:embed="rId5">
            <a:alphaModFix/>
          </a:blip>
          <a:stretch>
            <a:fillRect/>
          </a:stretch>
        </p:blipFill>
        <p:spPr>
          <a:xfrm>
            <a:off x="2120488" y="2656244"/>
            <a:ext cx="4903027" cy="2487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a:t>
            </a:r>
            <a:endParaRPr/>
          </a:p>
        </p:txBody>
      </p:sp>
      <p:sp>
        <p:nvSpPr>
          <p:cNvPr id="280" name="Google Shape;280;p50"/>
          <p:cNvSpPr txBox="1"/>
          <p:nvPr/>
        </p:nvSpPr>
        <p:spPr>
          <a:xfrm>
            <a:off x="323725" y="4798200"/>
            <a:ext cx="7977900" cy="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CCCC"/>
                </a:solidFill>
                <a:latin typeface="Average"/>
                <a:ea typeface="Average"/>
                <a:cs typeface="Average"/>
                <a:sym typeface="Average"/>
              </a:rPr>
              <a:t>Ref: https://medium.com/@oglimmer/how-many-dockerized-java-and-nodejs-applications-run-on-a-host-with-4gb-of-ram-23a7b3052d6b</a:t>
            </a:r>
            <a:endParaRPr sz="1000">
              <a:solidFill>
                <a:srgbClr val="CCCCCC"/>
              </a:solidFill>
              <a:latin typeface="Average"/>
              <a:ea typeface="Average"/>
              <a:cs typeface="Average"/>
              <a:sym typeface="Average"/>
            </a:endParaRPr>
          </a:p>
        </p:txBody>
      </p:sp>
      <p:pic>
        <p:nvPicPr>
          <p:cNvPr id="281" name="Google Shape;281;p50"/>
          <p:cNvPicPr preferRelativeResize="0"/>
          <p:nvPr/>
        </p:nvPicPr>
        <p:blipFill>
          <a:blip r:embed="rId3">
            <a:alphaModFix/>
          </a:blip>
          <a:stretch>
            <a:fillRect/>
          </a:stretch>
        </p:blipFill>
        <p:spPr>
          <a:xfrm>
            <a:off x="0" y="1170125"/>
            <a:ext cx="9143999" cy="29001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Orquestados - DCOS/Kubernetes/ECS/EKS/Etc...</a:t>
            </a:r>
            <a:endParaRPr/>
          </a:p>
        </p:txBody>
      </p:sp>
      <p:pic>
        <p:nvPicPr>
          <p:cNvPr id="287" name="Google Shape;287;p51"/>
          <p:cNvPicPr preferRelativeResize="0"/>
          <p:nvPr/>
        </p:nvPicPr>
        <p:blipFill>
          <a:blip r:embed="rId3">
            <a:alphaModFix/>
          </a:blip>
          <a:stretch>
            <a:fillRect/>
          </a:stretch>
        </p:blipFill>
        <p:spPr>
          <a:xfrm>
            <a:off x="152400" y="1170125"/>
            <a:ext cx="8487183"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Women Who Code: Buenos Aires</a:t>
            </a:r>
            <a:endParaRPr/>
          </a:p>
        </p:txBody>
      </p:sp>
      <p:pic>
        <p:nvPicPr>
          <p:cNvPr id="79" name="Google Shape;79;p16"/>
          <p:cNvPicPr preferRelativeResize="0"/>
          <p:nvPr/>
        </p:nvPicPr>
        <p:blipFill>
          <a:blip r:embed="rId3">
            <a:alphaModFix/>
          </a:blip>
          <a:stretch>
            <a:fillRect/>
          </a:stretch>
        </p:blipFill>
        <p:spPr>
          <a:xfrm>
            <a:off x="152400" y="1170125"/>
            <a:ext cx="8839200" cy="294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Kathryn Janeway (Me as a Starfleet Captain)</a:t>
            </a:r>
            <a:endParaRPr/>
          </a:p>
        </p:txBody>
      </p:sp>
      <p:pic>
        <p:nvPicPr>
          <p:cNvPr id="293" name="Google Shape;293;p52"/>
          <p:cNvPicPr preferRelativeResize="0"/>
          <p:nvPr/>
        </p:nvPicPr>
        <p:blipFill>
          <a:blip r:embed="rId3">
            <a:alphaModFix/>
          </a:blip>
          <a:stretch>
            <a:fillRect/>
          </a:stretch>
        </p:blipFill>
        <p:spPr>
          <a:xfrm>
            <a:off x="2008675" y="1017725"/>
            <a:ext cx="5126650" cy="3852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Deployé, a veces carga una cosa, a veces otra.</a:t>
            </a:r>
            <a:endParaRPr/>
          </a:p>
        </p:txBody>
      </p:sp>
      <p:sp>
        <p:nvSpPr>
          <p:cNvPr id="299" name="Google Shape;29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rPr>
              <a:t>Load Balancers</a:t>
            </a:r>
            <a:r>
              <a:rPr lang="en" sz="2400">
                <a:solidFill>
                  <a:schemeClr val="dk1"/>
                </a:solidFill>
              </a:rPr>
              <a:t>: Un balanceador de carga actúa como único punto de contacto para los clientes. Los clientes envía las solicitudes al balanceador de carga y este se las envía a los destinos.</a:t>
            </a:r>
            <a:endParaRPr sz="2400">
              <a:solidFill>
                <a:schemeClr val="dk1"/>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lang="en" sz="2400">
                <a:solidFill>
                  <a:srgbClr val="9FC5E8"/>
                </a:solidFill>
              </a:rPr>
              <a:t>Haproxy en On Premise / ALB,NLB en AWS</a:t>
            </a:r>
            <a:endParaRPr sz="2400">
              <a:solidFill>
                <a:srgbClr val="9FC5E8"/>
              </a:solidFill>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54"/>
          <p:cNvPicPr preferRelativeResize="0"/>
          <p:nvPr/>
        </p:nvPicPr>
        <p:blipFill>
          <a:blip r:embed="rId3">
            <a:alphaModFix/>
          </a:blip>
          <a:stretch>
            <a:fillRect/>
          </a:stretch>
        </p:blipFill>
        <p:spPr>
          <a:xfrm>
            <a:off x="311800" y="101375"/>
            <a:ext cx="8520400" cy="4940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55"/>
          <p:cNvPicPr preferRelativeResize="0"/>
          <p:nvPr/>
        </p:nvPicPr>
        <p:blipFill>
          <a:blip r:embed="rId3">
            <a:alphaModFix/>
          </a:blip>
          <a:stretch>
            <a:fillRect/>
          </a:stretch>
        </p:blipFill>
        <p:spPr>
          <a:xfrm>
            <a:off x="102438" y="669675"/>
            <a:ext cx="8939124" cy="3804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56"/>
          <p:cNvPicPr preferRelativeResize="0"/>
          <p:nvPr/>
        </p:nvPicPr>
        <p:blipFill>
          <a:blip r:embed="rId3">
            <a:alphaModFix/>
          </a:blip>
          <a:stretch>
            <a:fillRect/>
          </a:stretch>
        </p:blipFill>
        <p:spPr>
          <a:xfrm>
            <a:off x="739738" y="106513"/>
            <a:ext cx="7664525" cy="4930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Entorno DevOps con CI/CD</a:t>
            </a:r>
            <a:endParaRPr/>
          </a:p>
        </p:txBody>
      </p:sp>
      <p:sp>
        <p:nvSpPr>
          <p:cNvPr id="320" name="Google Shape;320;p57"/>
          <p:cNvSpPr txBox="1"/>
          <p:nvPr>
            <p:ph idx="1" type="body"/>
          </p:nvPr>
        </p:nvSpPr>
        <p:spPr>
          <a:xfrm>
            <a:off x="311700" y="1152475"/>
            <a:ext cx="8520600" cy="377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rPr>
              <a:t>CI: Continuous integration.</a:t>
            </a:r>
            <a:r>
              <a:rPr lang="en" sz="2400">
                <a:solidFill>
                  <a:schemeClr val="dk1"/>
                </a:solidFill>
              </a:rPr>
              <a:t> Entendemos por integración la compilación y ejecución de pruebas de todo un proyecto.</a:t>
            </a:r>
            <a:endParaRPr sz="2400">
              <a:solidFill>
                <a:schemeClr val="dk1"/>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b="1" lang="en" sz="2400">
                <a:solidFill>
                  <a:srgbClr val="9FC5E8"/>
                </a:solidFill>
              </a:rPr>
              <a:t>CD: Continuous delivery.</a:t>
            </a:r>
            <a:r>
              <a:rPr lang="en" sz="2400">
                <a:solidFill>
                  <a:srgbClr val="9FC5E8"/>
                </a:solidFill>
              </a:rPr>
              <a:t> Se produce software en ciclos cortos, asegurando que el software puede ser liberado en cualquier momento, de forma confiable.</a:t>
            </a:r>
            <a:endParaRPr sz="2400">
              <a:solidFill>
                <a:srgbClr val="9FC5E8"/>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b="1" lang="en" sz="2400">
                <a:solidFill>
                  <a:schemeClr val="dk1"/>
                </a:solidFill>
              </a:rPr>
              <a:t>El otro CD: Continuous deployment.</a:t>
            </a:r>
            <a:r>
              <a:rPr lang="en" sz="2400">
                <a:solidFill>
                  <a:schemeClr val="dk1"/>
                </a:solidFill>
              </a:rPr>
              <a:t> si el código nuevo pasa todas las pruebas automatizadas en el ambiente de test, entonces se termina pasando directamente a producción.</a:t>
            </a:r>
            <a:endParaRPr sz="2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Jenkins / Gitlab / Otros.</a:t>
            </a:r>
            <a:endParaRPr/>
          </a:p>
        </p:txBody>
      </p:sp>
      <p:pic>
        <p:nvPicPr>
          <p:cNvPr id="326" name="Google Shape;326;p58"/>
          <p:cNvPicPr preferRelativeResize="0"/>
          <p:nvPr/>
        </p:nvPicPr>
        <p:blipFill>
          <a:blip r:embed="rId3">
            <a:alphaModFix/>
          </a:blip>
          <a:stretch>
            <a:fillRect/>
          </a:stretch>
        </p:blipFill>
        <p:spPr>
          <a:xfrm>
            <a:off x="152400" y="1170125"/>
            <a:ext cx="5361527" cy="1973525"/>
          </a:xfrm>
          <a:prstGeom prst="rect">
            <a:avLst/>
          </a:prstGeom>
          <a:noFill/>
          <a:ln>
            <a:noFill/>
          </a:ln>
        </p:spPr>
      </p:pic>
      <p:pic>
        <p:nvPicPr>
          <p:cNvPr id="327" name="Google Shape;327;p58"/>
          <p:cNvPicPr preferRelativeResize="0"/>
          <p:nvPr/>
        </p:nvPicPr>
        <p:blipFill>
          <a:blip r:embed="rId4">
            <a:alphaModFix/>
          </a:blip>
          <a:stretch>
            <a:fillRect/>
          </a:stretch>
        </p:blipFill>
        <p:spPr>
          <a:xfrm>
            <a:off x="2953975" y="3143650"/>
            <a:ext cx="6190025" cy="199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Pipeline</a:t>
            </a:r>
            <a:endParaRPr/>
          </a:p>
        </p:txBody>
      </p:sp>
      <p:pic>
        <p:nvPicPr>
          <p:cNvPr id="333" name="Google Shape;333;p59"/>
          <p:cNvPicPr preferRelativeResize="0"/>
          <p:nvPr/>
        </p:nvPicPr>
        <p:blipFill>
          <a:blip r:embed="rId3">
            <a:alphaModFix/>
          </a:blip>
          <a:stretch>
            <a:fillRect/>
          </a:stretch>
        </p:blipFill>
        <p:spPr>
          <a:xfrm>
            <a:off x="1732925" y="988950"/>
            <a:ext cx="5678134" cy="412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60"/>
          <p:cNvPicPr preferRelativeResize="0"/>
          <p:nvPr/>
        </p:nvPicPr>
        <p:blipFill>
          <a:blip r:embed="rId3">
            <a:alphaModFix/>
          </a:blip>
          <a:stretch>
            <a:fillRect/>
          </a:stretch>
        </p:blipFill>
        <p:spPr>
          <a:xfrm>
            <a:off x="1233013" y="173750"/>
            <a:ext cx="6677975" cy="479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Falló el Deploy</a:t>
            </a:r>
            <a:endParaRPr/>
          </a:p>
        </p:txBody>
      </p:sp>
      <p:sp>
        <p:nvSpPr>
          <p:cNvPr id="344" name="Google Shape;344;p61"/>
          <p:cNvSpPr txBox="1"/>
          <p:nvPr>
            <p:ph idx="1" type="body"/>
          </p:nvPr>
        </p:nvSpPr>
        <p:spPr>
          <a:xfrm>
            <a:off x="311700" y="1017725"/>
            <a:ext cx="8520600" cy="83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rPr>
              <a:t>Logs</a:t>
            </a:r>
            <a:r>
              <a:rPr lang="en" sz="2400">
                <a:solidFill>
                  <a:schemeClr val="dk1"/>
                </a:solidFill>
              </a:rPr>
              <a:t>: Logs del sistema de CICD, Logs del sistema donde corre nuestro servicio, Logs de todo. Siempre PRIMERO los logs.</a:t>
            </a:r>
            <a:endParaRPr sz="2400"/>
          </a:p>
        </p:txBody>
      </p:sp>
      <p:sp>
        <p:nvSpPr>
          <p:cNvPr id="345" name="Google Shape;345;p61"/>
          <p:cNvSpPr txBox="1"/>
          <p:nvPr/>
        </p:nvSpPr>
        <p:spPr>
          <a:xfrm>
            <a:off x="258975" y="4759075"/>
            <a:ext cx="77907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latin typeface="Average"/>
                <a:ea typeface="Average"/>
                <a:cs typeface="Average"/>
                <a:sym typeface="Average"/>
              </a:rPr>
              <a:t>Ref: https://issues.jenkins-ci.org/browse/JENKINS-25026</a:t>
            </a:r>
            <a:endParaRPr sz="1000">
              <a:solidFill>
                <a:srgbClr val="EFEFEF"/>
              </a:solidFill>
              <a:latin typeface="Average"/>
              <a:ea typeface="Average"/>
              <a:cs typeface="Average"/>
              <a:sym typeface="Average"/>
            </a:endParaRPr>
          </a:p>
        </p:txBody>
      </p:sp>
      <p:pic>
        <p:nvPicPr>
          <p:cNvPr id="346" name="Google Shape;346;p61"/>
          <p:cNvPicPr preferRelativeResize="0"/>
          <p:nvPr/>
        </p:nvPicPr>
        <p:blipFill>
          <a:blip r:embed="rId3">
            <a:alphaModFix/>
          </a:blip>
          <a:stretch>
            <a:fillRect/>
          </a:stretch>
        </p:blipFill>
        <p:spPr>
          <a:xfrm>
            <a:off x="1733675" y="1807600"/>
            <a:ext cx="5510375" cy="304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8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Glosario:</a:t>
            </a:r>
            <a:endParaRPr/>
          </a:p>
        </p:txBody>
      </p:sp>
      <p:sp>
        <p:nvSpPr>
          <p:cNvPr id="85" name="Google Shape;85;p17"/>
          <p:cNvSpPr txBox="1"/>
          <p:nvPr>
            <p:ph idx="1" type="body"/>
          </p:nvPr>
        </p:nvSpPr>
        <p:spPr>
          <a:xfrm>
            <a:off x="311700" y="656250"/>
            <a:ext cx="8520600" cy="42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Aplicación/Software</a:t>
            </a:r>
            <a:r>
              <a:rPr lang="en"/>
              <a:t>: Program or group of programs designed for end users.</a:t>
            </a:r>
            <a:endParaRPr/>
          </a:p>
          <a:p>
            <a:pPr indent="0" lvl="0" marL="0" rtl="0" algn="l">
              <a:spcBef>
                <a:spcPts val="1600"/>
              </a:spcBef>
              <a:spcAft>
                <a:spcPts val="0"/>
              </a:spcAft>
              <a:buNone/>
            </a:pPr>
            <a:r>
              <a:rPr lang="en">
                <a:solidFill>
                  <a:srgbClr val="9FC5E8"/>
                </a:solidFill>
              </a:rPr>
              <a:t>Servicio/API: Application programming interface, conjunto de funciones y procedimientos para ser utilizado por otro software como una capa de abstracción.</a:t>
            </a:r>
            <a:endParaRPr>
              <a:solidFill>
                <a:srgbClr val="9FC5E8"/>
              </a:solidFill>
            </a:endParaRPr>
          </a:p>
          <a:p>
            <a:pPr indent="0" lvl="0" marL="0" rtl="0" algn="l">
              <a:spcBef>
                <a:spcPts val="1600"/>
              </a:spcBef>
              <a:spcAft>
                <a:spcPts val="0"/>
              </a:spcAft>
              <a:buNone/>
            </a:pPr>
            <a:r>
              <a:rPr b="1" lang="en"/>
              <a:t>Deployar</a:t>
            </a:r>
            <a:r>
              <a:rPr lang="en"/>
              <a:t>: Todas las actividades que hacen que un sistema de software esté disponible para su uso.</a:t>
            </a:r>
            <a:endParaRPr/>
          </a:p>
          <a:p>
            <a:pPr indent="0" lvl="0" marL="0" rtl="0" algn="l">
              <a:spcBef>
                <a:spcPts val="1600"/>
              </a:spcBef>
              <a:spcAft>
                <a:spcPts val="0"/>
              </a:spcAft>
              <a:buNone/>
            </a:pPr>
            <a:r>
              <a:rPr b="1" lang="en">
                <a:solidFill>
                  <a:srgbClr val="9FC5E8"/>
                </a:solidFill>
              </a:rPr>
              <a:t>Dev</a:t>
            </a:r>
            <a:r>
              <a:rPr lang="en">
                <a:solidFill>
                  <a:srgbClr val="9FC5E8"/>
                </a:solidFill>
              </a:rPr>
              <a:t>: Mostly a Developer, developing developed thing.</a:t>
            </a:r>
            <a:endParaRPr>
              <a:solidFill>
                <a:srgbClr val="9FC5E8"/>
              </a:solidFill>
            </a:endParaRPr>
          </a:p>
          <a:p>
            <a:pPr indent="0" lvl="0" marL="0" rtl="0" algn="l">
              <a:spcBef>
                <a:spcPts val="1600"/>
              </a:spcBef>
              <a:spcAft>
                <a:spcPts val="0"/>
              </a:spcAft>
              <a:buNone/>
            </a:pPr>
            <a:r>
              <a:rPr b="1" lang="en"/>
              <a:t>Ops</a:t>
            </a:r>
            <a:r>
              <a:rPr lang="en"/>
              <a:t>: Mostly administrating, enforcing and maintaining the infra.</a:t>
            </a:r>
            <a:endParaRPr/>
          </a:p>
          <a:p>
            <a:pPr indent="0" lvl="0" marL="0" rtl="0" algn="l">
              <a:spcBef>
                <a:spcPts val="1600"/>
              </a:spcBef>
              <a:spcAft>
                <a:spcPts val="0"/>
              </a:spcAft>
              <a:buNone/>
            </a:pPr>
            <a:r>
              <a:rPr b="1" lang="en">
                <a:solidFill>
                  <a:srgbClr val="9FC5E8"/>
                </a:solidFill>
              </a:rPr>
              <a:t>Seguro algo que me estoy olvidando</a:t>
            </a:r>
            <a:r>
              <a:rPr lang="en">
                <a:solidFill>
                  <a:srgbClr val="9FC5E8"/>
                </a:solidFill>
              </a:rPr>
              <a:t>: Eso que me olvidé. PREGUNTENLON. Posta.</a:t>
            </a:r>
            <a:endParaRPr>
              <a:solidFill>
                <a:srgbClr val="9FC5E8"/>
              </a:solidFill>
            </a:endParaRPr>
          </a:p>
          <a:p>
            <a:pPr indent="0" lvl="0" marL="0" rtl="0" algn="l">
              <a:spcBef>
                <a:spcPts val="1600"/>
              </a:spcBef>
              <a:spcAft>
                <a:spcPts val="0"/>
              </a:spcAft>
              <a:buNone/>
            </a:pPr>
            <a:r>
              <a:rPr lang="en">
                <a:solidFill>
                  <a:srgbClr val="D9D9D9"/>
                </a:solidFill>
              </a:rPr>
              <a:t>Automagicamente: Es automatico, pero no queremos saber bien cómo.</a:t>
            </a:r>
            <a:endParaRPr>
              <a:solidFill>
                <a:srgbClr val="D9D9D9"/>
              </a:solidFill>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Deployó bien pero...</a:t>
            </a:r>
            <a:endParaRPr/>
          </a:p>
        </p:txBody>
      </p:sp>
      <p:sp>
        <p:nvSpPr>
          <p:cNvPr id="352" name="Google Shape;352;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Healthcheck: Informs the load balancer distributing traffic to your application. Eg: connection to a database, invalid S3 credential, low disk space. Health-check endpoints are called frequently and within fixed intervals, therefore your latencies should ideally be small.</a:t>
            </a:r>
            <a:endParaRPr sz="2400">
              <a:solidFill>
                <a:srgbClr val="FFFFFF"/>
              </a:solidFill>
            </a:endParaRPr>
          </a:p>
          <a:p>
            <a:pPr indent="0" lvl="0" marL="0" rtl="0" algn="l">
              <a:spcBef>
                <a:spcPts val="1600"/>
              </a:spcBef>
              <a:spcAft>
                <a:spcPts val="1600"/>
              </a:spcAft>
              <a:buNone/>
            </a:pPr>
            <a:r>
              <a:rPr lang="en" sz="2400">
                <a:solidFill>
                  <a:srgbClr val="FFFFFF"/>
                </a:solidFill>
              </a:rPr>
              <a:t>Monitoreo: NO, no es algo que tiene que mirar solo Ops. No, no es solo el healthcheck y ver si el servicio está Online.</a:t>
            </a:r>
            <a:endParaRPr sz="2400">
              <a:solidFill>
                <a:srgbClr val="FFFFFF"/>
              </a:solidFill>
            </a:endParaRPr>
          </a:p>
        </p:txBody>
      </p:sp>
      <p:sp>
        <p:nvSpPr>
          <p:cNvPr id="353" name="Google Shape;353;p62"/>
          <p:cNvSpPr txBox="1"/>
          <p:nvPr/>
        </p:nvSpPr>
        <p:spPr>
          <a:xfrm>
            <a:off x="451850" y="4703625"/>
            <a:ext cx="62958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latin typeface="Average"/>
                <a:ea typeface="Average"/>
                <a:cs typeface="Average"/>
                <a:sym typeface="Average"/>
              </a:rPr>
              <a:t>Ref: https://medium.com/ether-labs/designing-a-health-check-api-a98784eb6a07</a:t>
            </a:r>
            <a:endParaRPr sz="1000">
              <a:solidFill>
                <a:srgbClr val="EFEFEF"/>
              </a:solidFill>
              <a:latin typeface="Average"/>
              <a:ea typeface="Average"/>
              <a:cs typeface="Average"/>
              <a:sym typeface="Averag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Respuestas de Healthchecks</a:t>
            </a:r>
            <a:endParaRPr/>
          </a:p>
        </p:txBody>
      </p:sp>
      <p:pic>
        <p:nvPicPr>
          <p:cNvPr id="359" name="Google Shape;359;p63"/>
          <p:cNvPicPr preferRelativeResize="0"/>
          <p:nvPr/>
        </p:nvPicPr>
        <p:blipFill>
          <a:blip r:embed="rId3">
            <a:alphaModFix/>
          </a:blip>
          <a:stretch>
            <a:fillRect/>
          </a:stretch>
        </p:blipFill>
        <p:spPr>
          <a:xfrm>
            <a:off x="152400" y="1170125"/>
            <a:ext cx="7524750" cy="1504950"/>
          </a:xfrm>
          <a:prstGeom prst="rect">
            <a:avLst/>
          </a:prstGeom>
          <a:noFill/>
          <a:ln>
            <a:noFill/>
          </a:ln>
        </p:spPr>
      </p:pic>
      <p:pic>
        <p:nvPicPr>
          <p:cNvPr id="360" name="Google Shape;360;p63"/>
          <p:cNvPicPr preferRelativeResize="0"/>
          <p:nvPr/>
        </p:nvPicPr>
        <p:blipFill>
          <a:blip r:embed="rId4">
            <a:alphaModFix/>
          </a:blip>
          <a:stretch>
            <a:fillRect/>
          </a:stretch>
        </p:blipFill>
        <p:spPr>
          <a:xfrm>
            <a:off x="3730250" y="2827475"/>
            <a:ext cx="5102062" cy="2163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4"/>
          <p:cNvSpPr txBox="1"/>
          <p:nvPr>
            <p:ph type="title"/>
          </p:nvPr>
        </p:nvSpPr>
        <p:spPr>
          <a:xfrm>
            <a:off x="311700" y="15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Monitoreo - Es IM-POR-TAN-TI-SI-MO</a:t>
            </a:r>
            <a:endParaRPr/>
          </a:p>
        </p:txBody>
      </p:sp>
      <p:pic>
        <p:nvPicPr>
          <p:cNvPr id="366" name="Google Shape;366;p64"/>
          <p:cNvPicPr preferRelativeResize="0"/>
          <p:nvPr/>
        </p:nvPicPr>
        <p:blipFill>
          <a:blip r:embed="rId3">
            <a:alphaModFix/>
          </a:blip>
          <a:stretch>
            <a:fillRect/>
          </a:stretch>
        </p:blipFill>
        <p:spPr>
          <a:xfrm>
            <a:off x="45975" y="1219025"/>
            <a:ext cx="9052052" cy="3341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65"/>
          <p:cNvPicPr preferRelativeResize="0"/>
          <p:nvPr/>
        </p:nvPicPr>
        <p:blipFill>
          <a:blip r:embed="rId3">
            <a:alphaModFix/>
          </a:blip>
          <a:stretch>
            <a:fillRect/>
          </a:stretch>
        </p:blipFill>
        <p:spPr>
          <a:xfrm>
            <a:off x="1142638" y="102613"/>
            <a:ext cx="6858725" cy="4938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Gracias!!!</a:t>
            </a:r>
            <a:endParaRPr/>
          </a:p>
        </p:txBody>
      </p:sp>
      <p:sp>
        <p:nvSpPr>
          <p:cNvPr id="377" name="Google Shape;37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9FC5E8"/>
                </a:solidFill>
              </a:rPr>
              <a:t>Twitter: ar_jorge1987</a:t>
            </a:r>
            <a:endParaRPr sz="2400">
              <a:solidFill>
                <a:srgbClr val="9FC5E8"/>
              </a:solidFill>
            </a:endParaRPr>
          </a:p>
          <a:p>
            <a:pPr indent="0" lvl="0" marL="0" rtl="0" algn="ctr">
              <a:spcBef>
                <a:spcPts val="1600"/>
              </a:spcBef>
              <a:spcAft>
                <a:spcPts val="0"/>
              </a:spcAft>
              <a:buNone/>
            </a:pPr>
            <a:r>
              <a:rPr lang="en" sz="3000"/>
              <a:t>¿Alguna pregunta?</a:t>
            </a:r>
            <a:endParaRPr sz="3000"/>
          </a:p>
          <a:p>
            <a:pPr indent="0" lvl="0" marL="0" rtl="0" algn="l">
              <a:spcBef>
                <a:spcPts val="1600"/>
              </a:spcBef>
              <a:spcAft>
                <a:spcPts val="0"/>
              </a:spcAft>
              <a:buNone/>
            </a:pPr>
            <a:r>
              <a:rPr lang="en" sz="2200">
                <a:solidFill>
                  <a:srgbClr val="9FC5E8"/>
                </a:solidFill>
              </a:rPr>
              <a:t>Si les interesa, proponganlen temas a WWC. Yo estoy a </a:t>
            </a:r>
            <a:r>
              <a:rPr lang="en" sz="2200">
                <a:solidFill>
                  <a:srgbClr val="9FC5E8"/>
                </a:solidFill>
              </a:rPr>
              <a:t>disposición</a:t>
            </a:r>
            <a:r>
              <a:rPr lang="en" sz="2200">
                <a:solidFill>
                  <a:srgbClr val="9FC5E8"/>
                </a:solidFill>
              </a:rPr>
              <a:t>.</a:t>
            </a:r>
            <a:endParaRPr sz="2200">
              <a:solidFill>
                <a:srgbClr val="9FC5E8"/>
              </a:solidFill>
            </a:endParaRPr>
          </a:p>
          <a:p>
            <a:pPr indent="0" lvl="0" marL="0" rtl="0" algn="l">
              <a:spcBef>
                <a:spcPts val="1600"/>
              </a:spcBef>
              <a:spcAft>
                <a:spcPts val="0"/>
              </a:spcAft>
              <a:buNone/>
            </a:pPr>
            <a:r>
              <a:rPr lang="en" sz="2200"/>
              <a:t>PD: Escuchen Polémica en /var (?)</a:t>
            </a:r>
            <a:endParaRPr sz="2200"/>
          </a:p>
          <a:p>
            <a:pPr indent="0" lvl="0" marL="0" rtl="0" algn="l">
              <a:spcBef>
                <a:spcPts val="1600"/>
              </a:spcBef>
              <a:spcAft>
                <a:spcPts val="1600"/>
              </a:spcAft>
              <a:buNone/>
            </a:pPr>
            <a:r>
              <a:rPr lang="en" sz="2200">
                <a:solidFill>
                  <a:srgbClr val="EA9999"/>
                </a:solidFill>
              </a:rPr>
              <a:t>Les espero en Nerdear.la !!!</a:t>
            </a:r>
            <a:endParaRPr sz="2200">
              <a:solidFill>
                <a:srgbClr val="EA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1300775" y="118325"/>
            <a:ext cx="6542425" cy="490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 quienes interactuamos?</a:t>
            </a:r>
            <a:endParaRPr/>
          </a:p>
        </p:txBody>
      </p:sp>
      <p:sp>
        <p:nvSpPr>
          <p:cNvPr id="96" name="Google Shape;96;p19"/>
          <p:cNvSpPr txBox="1"/>
          <p:nvPr>
            <p:ph idx="1" type="body"/>
          </p:nvPr>
        </p:nvSpPr>
        <p:spPr>
          <a:xfrm>
            <a:off x="311700" y="1152475"/>
            <a:ext cx="8520600" cy="375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rPr>
              <a:t>Sysadmins: Administradores de Sistemas clásicos.</a:t>
            </a:r>
            <a:endParaRPr sz="2400">
              <a:solidFill>
                <a:schemeClr val="dk1"/>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lang="en" sz="2400">
                <a:solidFill>
                  <a:srgbClr val="9FC5E8"/>
                </a:solidFill>
              </a:rPr>
              <a:t>DevOps: Mal llamado “DevOps” el puesto. Administración de Sistemas con automatizaciones y management de todo el ciclo.</a:t>
            </a:r>
            <a:endParaRPr sz="2400">
              <a:solidFill>
                <a:srgbClr val="9FC5E8"/>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lang="en" sz="2400">
                <a:solidFill>
                  <a:schemeClr val="dk1"/>
                </a:solidFill>
              </a:rPr>
              <a:t>Eng Prod/CICD: Ingenieros de Productividad. Desarrollo de las “Pipelines” e “Integraciones”.</a:t>
            </a:r>
            <a:endParaRPr sz="2400">
              <a:solidFill>
                <a:schemeClr val="dk1"/>
              </a:solidFill>
            </a:endParaRPr>
          </a:p>
          <a:p>
            <a:pPr indent="0" lvl="0" marL="0" rtl="0" algn="l">
              <a:lnSpc>
                <a:spcPct val="100000"/>
              </a:lnSpc>
              <a:spcBef>
                <a:spcPts val="0"/>
              </a:spcBef>
              <a:spcAft>
                <a:spcPts val="0"/>
              </a:spcAft>
              <a:buNone/>
            </a:pPr>
            <a:r>
              <a:t/>
            </a:r>
            <a:endParaRPr sz="2400">
              <a:solidFill>
                <a:schemeClr val="dk1"/>
              </a:solidFill>
            </a:endParaRPr>
          </a:p>
          <a:p>
            <a:pPr indent="0" lvl="0" marL="0" rtl="0" algn="l">
              <a:lnSpc>
                <a:spcPct val="100000"/>
              </a:lnSpc>
              <a:spcBef>
                <a:spcPts val="0"/>
              </a:spcBef>
              <a:spcAft>
                <a:spcPts val="0"/>
              </a:spcAft>
              <a:buNone/>
            </a:pPr>
            <a:r>
              <a:rPr lang="en" sz="2400">
                <a:solidFill>
                  <a:srgbClr val="9FC5E8"/>
                </a:solidFill>
              </a:rPr>
              <a:t>SRE: Site Reliability Engineer. Google nos inventó más responsabilidades.</a:t>
            </a:r>
            <a:endParaRPr sz="2400">
              <a:solidFill>
                <a:srgbClr val="9FC5E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vida de le SRE”</a:t>
            </a:r>
            <a:endParaRPr/>
          </a:p>
        </p:txBody>
      </p:sp>
      <p:pic>
        <p:nvPicPr>
          <p:cNvPr id="102" name="Google Shape;102;p20"/>
          <p:cNvPicPr preferRelativeResize="0"/>
          <p:nvPr/>
        </p:nvPicPr>
        <p:blipFill>
          <a:blip r:embed="rId3">
            <a:alphaModFix/>
          </a:blip>
          <a:stretch>
            <a:fillRect/>
          </a:stretch>
        </p:blipFill>
        <p:spPr>
          <a:xfrm>
            <a:off x="2614538" y="1017725"/>
            <a:ext cx="3914933"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#OnCallSelfie</a:t>
            </a:r>
            <a:endParaRPr/>
          </a:p>
        </p:txBody>
      </p:sp>
      <p:pic>
        <p:nvPicPr>
          <p:cNvPr id="108" name="Google Shape;108;p21"/>
          <p:cNvPicPr preferRelativeResize="0"/>
          <p:nvPr/>
        </p:nvPicPr>
        <p:blipFill>
          <a:blip r:embed="rId3">
            <a:alphaModFix/>
          </a:blip>
          <a:stretch>
            <a:fillRect/>
          </a:stretch>
        </p:blipFill>
        <p:spPr>
          <a:xfrm>
            <a:off x="2661512" y="1017725"/>
            <a:ext cx="3820974"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